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Tek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hOaxM0RvywA5K5+eO0M7xGACzA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ek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Tek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1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ata.lacity.org/Public-Safety/Crime-Data-from-2020-to-Present/2nrs-mtv8/about_data" TargetMode="External"/><Relationship Id="rId4" Type="http://schemas.openxmlformats.org/officeDocument/2006/relationships/hyperlink" Target="https://data.lacity.org/Public-Safety/Crime-Data-from-2010-to-2019/63jg-8b9z/about_data" TargetMode="External"/><Relationship Id="rId5" Type="http://schemas.openxmlformats.org/officeDocument/2006/relationships/hyperlink" Target="https://data.cityofchicago.org/Public-Safety/Crimes-2025/t7ek-mgzi/about_data" TargetMode="External"/><Relationship Id="rId6" Type="http://schemas.openxmlformats.org/officeDocument/2006/relationships/hyperlink" Target="https://github.com/shjepz/BigDataCrimeAnalysi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Big Data Crime Analysis</a:t>
            </a:r>
            <a:endParaRPr/>
          </a:p>
        </p:txBody>
      </p:sp>
      <p:sp>
        <p:nvSpPr>
          <p:cNvPr id="85" name="Google Shape;85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Los Angeles 2010 - present dataset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&amp;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Chicago 2001 – present dataset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By: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Abhinav, Jesus, &amp; Tien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118487"/>
            <a:ext cx="2278626" cy="227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8172" y="4198374"/>
            <a:ext cx="2278629" cy="2278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g data Vector Icons free download in SVG, PNG Format"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9109" y="4577581"/>
            <a:ext cx="2005781" cy="200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6.1: Analyze Crime Location &amp; Time</a:t>
            </a:r>
            <a:endParaRPr/>
          </a:p>
        </p:txBody>
      </p:sp>
      <p:sp>
        <p:nvSpPr>
          <p:cNvPr id="145" name="Google Shape;145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Join location and timestamp fields (DATE_OCC, TIME_OCC, LAT, LON) to plot crime on maps.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This helps identify spatial and temporal crime trends across the cities.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Ideal for geospatial visualization in Tableau, Excel 3D Map, or Power BI.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type="title"/>
          </p:nvPr>
        </p:nvSpPr>
        <p:spPr>
          <a:xfrm>
            <a:off x="457200" y="195980"/>
            <a:ext cx="8229600" cy="777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Chicago crime dataset 2024</a:t>
            </a:r>
            <a:endParaRPr/>
          </a:p>
        </p:txBody>
      </p:sp>
      <p:pic>
        <p:nvPicPr>
          <p:cNvPr descr="A map with orange and green dots&#10;&#10;AI-generated content may be incorrect."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84" y="973394"/>
            <a:ext cx="8839200" cy="560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>
            <p:ph type="title"/>
          </p:nvPr>
        </p:nvSpPr>
        <p:spPr>
          <a:xfrm>
            <a:off x="467032" y="166483"/>
            <a:ext cx="8229600" cy="669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Los Angeles crime dataset 2024</a:t>
            </a:r>
            <a:endParaRPr/>
          </a:p>
        </p:txBody>
      </p:sp>
      <p:pic>
        <p:nvPicPr>
          <p:cNvPr descr="A map with dots and a map with a location&#10;&#10;AI-generated content may be incorrect." id="157" name="Google Shape;1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19" y="943896"/>
            <a:ext cx="8908026" cy="5639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 6.2: Analyze Top Crime Types</a:t>
            </a:r>
            <a:endParaRPr/>
          </a:p>
        </p:txBody>
      </p:sp>
      <p:sp>
        <p:nvSpPr>
          <p:cNvPr id="163" name="Google Shape;16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Aggregate crime descriptions using GROUP BY to identify the most frequent offenses.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This analysis gives insights into common types of crime in each city.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Results are sorted by frequency using ORDER BY and displayed in bar charts or tables.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5397911" y="344129"/>
            <a:ext cx="342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0" y="118500"/>
            <a:ext cx="8932352" cy="66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 6.3: Surveillance and Arrests</a:t>
            </a:r>
            <a:endParaRPr/>
          </a:p>
        </p:txBody>
      </p:sp>
      <p:sp>
        <p:nvSpPr>
          <p:cNvPr id="175" name="Google Shape;175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Use conditional logic (CASE WHEN or CAST) to calculate the number of arrests.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Group by police district or area to analyze performance of different departments.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This informs public policy, policing strategies, and resource allocation.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/>
        </p:nvSpPr>
        <p:spPr>
          <a:xfrm>
            <a:off x="5692878" y="283393"/>
            <a:ext cx="321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0" y="138425"/>
            <a:ext cx="8976148" cy="67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Step 6.4: Arrest Rate per Crime Type</a:t>
            </a:r>
            <a:endParaRPr/>
          </a:p>
        </p:txBody>
      </p:sp>
      <p:sp>
        <p:nvSpPr>
          <p:cNvPr id="187" name="Google Shape;18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Break down crimes by type and calculate arrest percentages for each.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Some crimes have higher arrest rates than others due to their nature or investigation complexity.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Useful for evaluating justice effectiveness across crime categories.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9823" cy="67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 6.5: Crime Trends Over Time</a:t>
            </a:r>
            <a:endParaRPr/>
          </a:p>
        </p:txBody>
      </p:sp>
      <p:sp>
        <p:nvSpPr>
          <p:cNvPr id="198" name="Google Shape;198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Extract year from date fields and count incidents per year.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Visualizing this over time helps detect crime spikes or long-term trends.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Helps analysts correlate trends with policy, socio-economic events, or reforms.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Lab Tutorial: Analyzing Crime Data with HiveQL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step-by-step project to process and analyze crime data using Hadoop HDFS and Hive.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This tutorial focuses on datasets from Los Angeles and Chicago, combining big data tools with HiveQL analysis.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You'll learn how to load data, run HiveQL queries, export results, and visualize them effectively.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731837"/>
            <a:ext cx="1444752" cy="1300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ck Vector | vektor in 2019 | Pictogram, Crime data, Types of crimes"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9114" y="858780"/>
            <a:ext cx="1300278" cy="130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065001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Class Relevance</a:t>
            </a:r>
            <a:endParaRPr/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Execution of HDFS shell commands along with running beeline queries.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Successfully created and populated tables in Hive QL along with extraction of the results with HIVE QL functions.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Visualized data extracted from Hive QL queries using different visualization tools like Tableau, Power Bi, and Microsoft Excel 3D Map feature.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>
            <a:off x="1457831" y="3265617"/>
            <a:ext cx="499872" cy="35052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152551" y="246886"/>
            <a:ext cx="1241492" cy="6315456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base Png Icon #244761 - Free Icons Library" id="216" name="Google Shape;2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66" y="2841340"/>
            <a:ext cx="1092118" cy="1347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/>
          <p:nvPr/>
        </p:nvSpPr>
        <p:spPr>
          <a:xfrm>
            <a:off x="2025918" y="246886"/>
            <a:ext cx="1241492" cy="6287547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3911408" y="262408"/>
            <a:ext cx="1308661" cy="642579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adoop Logo - LogoDix" id="219" name="Google Shape;2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9541" y="2945981"/>
            <a:ext cx="1241984" cy="82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/>
          <p:nvPr/>
        </p:nvSpPr>
        <p:spPr>
          <a:xfrm>
            <a:off x="7699114" y="257702"/>
            <a:ext cx="1308661" cy="627673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7144122" y="3253737"/>
            <a:ext cx="499872" cy="35052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wnload Tableau Software Logo | Wallpapers.com" id="222" name="Google Shape;22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748" y="2532284"/>
            <a:ext cx="1083392" cy="618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wer BI Logo Transparent Background" id="223" name="Google Shape;22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5723" y="3365683"/>
            <a:ext cx="1083392" cy="1129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Excel logo transparent PNG 22101030 PNG" id="224" name="Google Shape;22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86887" y="4352853"/>
            <a:ext cx="1533114" cy="153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162976" y="602993"/>
            <a:ext cx="121229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Download Data Source</a:t>
            </a:r>
            <a:endParaRPr/>
          </a:p>
        </p:txBody>
      </p:sp>
      <p:pic>
        <p:nvPicPr>
          <p:cNvPr descr="Oracle Linux Logo - LogoDix" id="226" name="Google Shape;22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44740" y="2727385"/>
            <a:ext cx="1146870" cy="140322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/>
          <p:nvPr/>
        </p:nvSpPr>
        <p:spPr>
          <a:xfrm>
            <a:off x="3322735" y="3265617"/>
            <a:ext cx="499872" cy="35052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5822738" y="288098"/>
            <a:ext cx="1244864" cy="6384578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70514" y="2862440"/>
            <a:ext cx="1151280" cy="103615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/>
          <p:nvPr/>
        </p:nvSpPr>
        <p:spPr>
          <a:xfrm>
            <a:off x="5260053" y="3230878"/>
            <a:ext cx="499872" cy="35052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2025918" y="543496"/>
            <a:ext cx="121229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Upload Data to Linux Server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3959589" y="602992"/>
            <a:ext cx="1212298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Run HDFS Shell Commands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5842673" y="543496"/>
            <a:ext cx="121229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Run Beeline Code</a:t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7747295" y="533741"/>
            <a:ext cx="121229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Visualize Data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(Tableau,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Power Bi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Excel 3d Map)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7763066" y="5673453"/>
            <a:ext cx="12122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3d Map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161087" y="4519245"/>
            <a:ext cx="1212298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Crime Datasets: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Los Angeles 2010 – present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&amp;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Chicago 2001 - present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References</a:t>
            </a:r>
            <a:endParaRPr/>
          </a:p>
        </p:txBody>
      </p:sp>
      <p:sp>
        <p:nvSpPr>
          <p:cNvPr id="242" name="Google Shape;242;p23"/>
          <p:cNvSpPr txBox="1"/>
          <p:nvPr>
            <p:ph idx="1" type="body"/>
          </p:nvPr>
        </p:nvSpPr>
        <p:spPr>
          <a:xfrm>
            <a:off x="457200" y="1297858"/>
            <a:ext cx="8229600" cy="4828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b="1" i="0" lang="en-US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 of Data source:</a:t>
            </a:r>
            <a:endParaRPr/>
          </a:p>
          <a:p>
            <a:pPr indent="-457200" lvl="0" marL="5715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1" i="0" lang="en-US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Crime Data (2020–Present):</a:t>
            </a:r>
            <a:endParaRPr/>
          </a:p>
          <a:p>
            <a:pPr indent="0" lvl="0" marL="1143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 u="sng">
                <a:solidFill>
                  <a:schemeClr val="hlink"/>
                </a:solidFill>
                <a:hlinkClick r:id="rId3"/>
              </a:rPr>
              <a:t>https://data.lacity.org/Public-Safety/Crime-Data-from-2020-to-Present/2nrs-mtv8/about_data</a:t>
            </a:r>
            <a:r>
              <a:rPr b="1" lang="en-US" sz="1800"/>
              <a:t> (0.24GB)</a:t>
            </a:r>
            <a:endParaRPr/>
          </a:p>
          <a:p>
            <a:pPr indent="0" lvl="0" marL="1143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i="0" lang="en-US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LA Crime Data (2010–2019):</a:t>
            </a:r>
            <a:endParaRPr b="1" sz="28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spcBef>
                <a:spcPts val="360"/>
              </a:spcBef>
              <a:spcAft>
                <a:spcPts val="0"/>
              </a:spcAft>
              <a:buClr>
                <a:srgbClr val="1155CC"/>
              </a:buClr>
              <a:buSzPts val="1800"/>
              <a:buNone/>
            </a:pPr>
            <a:r>
              <a:rPr b="1" lang="en-US" sz="18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https://data.lacity.org/Public-Safety/Crime-Data-from-2010-to-2019/63jg-8b9z/about_data</a:t>
            </a:r>
            <a:r>
              <a:rPr b="1" lang="en-US" sz="18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 u="sng">
                <a:latin typeface="Arial"/>
                <a:ea typeface="Arial"/>
                <a:cs typeface="Arial"/>
                <a:sym typeface="Arial"/>
              </a:rPr>
              <a:t>(0.51GB)</a:t>
            </a:r>
            <a:endParaRPr/>
          </a:p>
          <a:p>
            <a:pPr indent="-457200" lvl="0" marL="5715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1" i="0" lang="en-US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 Crime Data (2001–Present):</a:t>
            </a:r>
            <a:endParaRPr/>
          </a:p>
          <a:p>
            <a:pPr indent="0" lvl="0" marL="114300" rtl="0" algn="l">
              <a:spcBef>
                <a:spcPts val="380"/>
              </a:spcBef>
              <a:spcAft>
                <a:spcPts val="0"/>
              </a:spcAft>
              <a:buClr>
                <a:srgbClr val="1155CC"/>
              </a:buClr>
              <a:buSzPts val="1900"/>
              <a:buNone/>
            </a:pPr>
            <a:r>
              <a:rPr b="1" i="0" lang="en-US" sz="19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https://data.cityofchicago.org/Public-Safety/Crimes-2025/t7ek-mgzi/about_data</a:t>
            </a:r>
            <a:r>
              <a:rPr b="1" i="0" lang="en-US" sz="19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900" u="sng" strike="noStrike">
                <a:latin typeface="Arial"/>
                <a:ea typeface="Arial"/>
                <a:cs typeface="Arial"/>
                <a:sym typeface="Arial"/>
              </a:rPr>
              <a:t>(1.82GB)</a:t>
            </a:r>
            <a:endParaRPr/>
          </a:p>
          <a:p>
            <a:pPr indent="0" lvl="0" marL="1143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i="0" lang="en-US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URL of Github: </a:t>
            </a:r>
            <a:r>
              <a:rPr b="1" i="0" lang="en-US" sz="28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https://github.com/shjepz/BigDataCrimeAnalysis</a:t>
            </a:r>
            <a:r>
              <a:rPr b="1" i="0" lang="en-US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Team member roles</a:t>
            </a:r>
            <a:endParaRPr/>
          </a:p>
        </p:txBody>
      </p:sp>
      <p:sp>
        <p:nvSpPr>
          <p:cNvPr id="248" name="Google Shape;248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Jesus – Workflow diagram, Excel 3D Map, Power Point organizer, Dataset selector, Term Paper, Lab tutorial editor.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Abhinav – Lab tutorial organizer, Hive QL codes, GitHub organizer, Term Paper, Lab tutorial editor 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Tien – Visualization in Tableau, SCP TMP data download, HDFS shell commands, Term Paper, Lab tutorial editor.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Prerequisites &amp; Setup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457200" y="1281324"/>
            <a:ext cx="8229600" cy="484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Before starting, ensure access to a Hadoop cluster with HDFS and Hive installed.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You’ll also need an SSH client (e.g., PuTTY), SCP tool (e.g., Git Bash), and basic knowledge of SQL.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Cluster Specs: Oracle Linux Server v. 7.9, 5 Nodes (2 Master, 3 Worker), 31GBx5 RAM, 2.5GHz CPU for smooth data handling.</a:t>
            </a:r>
            <a:endParaRPr/>
          </a:p>
        </p:txBody>
      </p:sp>
      <p:pic>
        <p:nvPicPr>
          <p:cNvPr descr="Hadoop Logo - LogoDix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44" y="91174"/>
            <a:ext cx="1926800" cy="12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ctrTitle"/>
          </p:nvPr>
        </p:nvSpPr>
        <p:spPr>
          <a:xfrm>
            <a:off x="685800" y="75390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HDFS commands to check:</a:t>
            </a:r>
            <a:br>
              <a:rPr lang="en-US" sz="4000"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latin typeface="Arial"/>
                <a:ea typeface="Arial"/>
                <a:cs typeface="Arial"/>
                <a:sym typeface="Arial"/>
              </a:rPr>
              <a:t>H/W experimental Specifications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 txBox="1"/>
          <p:nvPr>
            <p:ph idx="1" type="subTitle"/>
          </p:nvPr>
        </p:nvSpPr>
        <p:spPr>
          <a:xfrm>
            <a:off x="1371600" y="2762865"/>
            <a:ext cx="6400800" cy="334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174942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5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Your cluster version: </a:t>
            </a:r>
            <a:r>
              <a:rPr lang="en-US" sz="5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lsb_release -a</a:t>
            </a:r>
            <a:br>
              <a:rPr lang="en-US" sz="5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942" lvl="0" marL="0" rtl="0" algn="ctr"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5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Memory size: </a:t>
            </a:r>
            <a:r>
              <a:rPr lang="en-US" sz="5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free -h</a:t>
            </a:r>
            <a:br>
              <a:rPr lang="en-US" sz="5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942" lvl="0" marL="0" rtl="0" algn="ctr"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5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CPU speed: </a:t>
            </a:r>
            <a:r>
              <a:rPr lang="en-US" sz="5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lscpu -&gt; CPU GHz</a:t>
            </a:r>
            <a:br>
              <a:rPr lang="en-US" sz="5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942" lvl="0" marL="0" rtl="0" algn="ctr"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5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5 nodes: 2 Master, 3 Work</a:t>
            </a:r>
            <a:endParaRPr/>
          </a:p>
          <a:p>
            <a:pPr indent="0" lvl="0" marL="0" rtl="0" algn="ctr">
              <a:spcBef>
                <a:spcPts val="30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Download Datasets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Datasets include crime records from Los Angeles (2010–Present) and Chicago (2001–Present).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These datasets are publicly available via city data portals and must be saved locally for transfer.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Make sure the files are large enough (2.57GB total) to simulate real-world big data processing.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Upload Data to Hadoop Cluster</a:t>
            </a:r>
            <a:endParaRPr/>
          </a:p>
        </p:txBody>
      </p:sp>
      <p:sp>
        <p:nvSpPr>
          <p:cNvPr id="121" name="Google Shape;121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Use SCP to transfer datasets from your local machine to the cluster’s /tmp directory.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Then SSH into the cluster and verify the upload using basic Linux commands (cd, ls).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This process simulates secure data transfer in enterprise environments.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Store Files in HDFS</a:t>
            </a:r>
            <a:endParaRPr/>
          </a:p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Use HDFS commands to create directories and store the uploaded datasets in HDFS.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This allows distributed storage and parallel processing of large files across the cluster.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Organizing files under specific folders (e.g., crime_data_LA) makes management easier.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4: Create Hive Tables</a:t>
            </a:r>
            <a:endParaRPr/>
          </a:p>
        </p:txBody>
      </p:sp>
      <p:sp>
        <p:nvSpPr>
          <p:cNvPr id="133" name="Google Shape;133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Launch Beeline to interact with Hive and define tables for each dataset.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Tables map the CSV file structure into SQL-like schemas, enabling querying with HiveQL.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Use 'skip.header.line.count=1' to ignore CSV headers and define fields using appropriate types (STRING, INT, DOUBLE).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5: Export Hive Query Results</a:t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Create a new Hive table to store query results in a flat CSV format.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After inserting the results into this export table, locate the HDFS path and download it.</a:t>
            </a:r>
            <a:endParaRPr/>
          </a:p>
          <a:p>
            <a:pPr indent="-342900" lvl="0" marL="342900" rtl="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This step simulates exporting processed data for external tools like Tableau or Excel.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